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6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4B865-0169-46DC-AA4F-FC84964B18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ACFAD7-5C81-4FC6-A2B8-DD4B0C4B59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CE583-C48F-45EE-ACF1-9685B3F229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57C53-F401-4638-A397-A6992DB0B9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60D7A3-E84D-4223-A9D3-B3D31CE4D9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C26DB6-4B84-40D4-AA89-CBB50024EE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EB1F17-730E-496C-BEF3-552F8A8408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82732C-9F36-4466-A70D-E278478AC1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A15B3D-948D-41F1-968C-1BAAC8AF50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86CB2C-DDB8-4E95-994E-0FB241A560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33E0B2-48DF-497F-B0C7-5CD047B1B0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D85332D4-D84B-47DE-A4A8-A6F987965D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en.wikipedia.org/wiki/File:Assmilation_of_Native_Americans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3886200" cy="1470025"/>
          </a:xfrm>
        </p:spPr>
        <p:txBody>
          <a:bodyPr/>
          <a:lstStyle/>
          <a:p>
            <a:pPr eaLnBrk="1" hangingPunct="1"/>
            <a:r>
              <a:rPr lang="en-US" smtClean="0"/>
              <a:t>Abominate</a:t>
            </a:r>
          </a:p>
        </p:txBody>
      </p:sp>
      <p:sp>
        <p:nvSpPr>
          <p:cNvPr id="133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343400"/>
            <a:ext cx="9144000" cy="251460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en-US" sz="2800" smtClean="0"/>
              <a:t>(</a:t>
            </a:r>
            <a:r>
              <a:rPr lang="en-US" b="1" smtClean="0"/>
              <a:t>verb</a:t>
            </a:r>
            <a:r>
              <a:rPr lang="en-US" smtClean="0"/>
              <a:t>) to have an intense dislike or hatred for. </a:t>
            </a:r>
          </a:p>
          <a:p>
            <a:pPr algn="l" eaLnBrk="1" hangingPunct="1">
              <a:lnSpc>
                <a:spcPct val="80000"/>
              </a:lnSpc>
            </a:pPr>
            <a:endParaRPr lang="en-US" b="1" smtClean="0"/>
          </a:p>
          <a:p>
            <a:pPr algn="l" eaLnBrk="1" hangingPunct="1">
              <a:lnSpc>
                <a:spcPct val="80000"/>
              </a:lnSpc>
            </a:pPr>
            <a:r>
              <a:rPr lang="en-US" b="1" smtClean="0"/>
              <a:t>Synonyms</a:t>
            </a:r>
            <a:r>
              <a:rPr lang="en-US" smtClean="0"/>
              <a:t>: loathe, abhor, despise, detest</a:t>
            </a:r>
            <a:endParaRPr lang="en-US" sz="3000" smtClean="0"/>
          </a:p>
          <a:p>
            <a:pPr algn="l" eaLnBrk="1" hangingPunct="1">
              <a:lnSpc>
                <a:spcPct val="80000"/>
              </a:lnSpc>
            </a:pPr>
            <a:r>
              <a:rPr lang="en-US" b="1" smtClean="0"/>
              <a:t>Antonyms: </a:t>
            </a:r>
            <a:r>
              <a:rPr lang="en-US" smtClean="0"/>
              <a:t>relish, savor, cherish, esteem</a:t>
            </a:r>
          </a:p>
          <a:p>
            <a:pPr algn="l" eaLnBrk="1" hangingPunct="1">
              <a:lnSpc>
                <a:spcPct val="80000"/>
              </a:lnSpc>
            </a:pPr>
            <a:endParaRPr lang="en-US" sz="3000" smtClean="0"/>
          </a:p>
        </p:txBody>
      </p:sp>
      <p:sp>
        <p:nvSpPr>
          <p:cNvPr id="13315" name="Text Box 6"/>
          <p:cNvSpPr txBox="1">
            <a:spLocks noChangeArrowheads="1"/>
          </p:cNvSpPr>
          <p:nvPr/>
        </p:nvSpPr>
        <p:spPr bwMode="auto">
          <a:xfrm>
            <a:off x="288925" y="1179513"/>
            <a:ext cx="30638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pic>
        <p:nvPicPr>
          <p:cNvPr id="13316" name="Picture 2" descr="http://gre.learnhub.com/lesson/pages/4898-vocab-flash-cards--2/photos/12359-medi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419100"/>
            <a:ext cx="30480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6" descr="http://www.cityofboston.gov/animalcontrol/images/Pit---bloody-face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676400"/>
            <a:ext cx="2249488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114800" cy="1143000"/>
          </a:xfrm>
        </p:spPr>
        <p:txBody>
          <a:bodyPr/>
          <a:lstStyle/>
          <a:p>
            <a:pPr eaLnBrk="1" hangingPunct="1"/>
            <a:r>
              <a:rPr lang="en-US" smtClean="0"/>
              <a:t>Ferment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886200"/>
            <a:ext cx="9144000" cy="2971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smtClean="0"/>
              <a:t>(</a:t>
            </a:r>
            <a:r>
              <a:rPr lang="en-US" sz="2800" b="1" smtClean="0"/>
              <a:t>noun) </a:t>
            </a:r>
            <a:r>
              <a:rPr lang="en-US" sz="2800" smtClean="0"/>
              <a:t>a state of great excitement, agitation, or turbulence; </a:t>
            </a:r>
            <a:r>
              <a:rPr lang="en-US" sz="2800" b="1" smtClean="0"/>
              <a:t>(verb)</a:t>
            </a:r>
            <a:r>
              <a:rPr lang="en-US" sz="2800" smtClean="0"/>
              <a:t> to be in or work into such a state; to produce alcohol by chemical action</a:t>
            </a:r>
          </a:p>
          <a:p>
            <a:pPr eaLnBrk="1" hangingPunct="1">
              <a:buFontTx/>
              <a:buNone/>
            </a:pPr>
            <a:endParaRPr lang="en-US" sz="2800" b="1" smtClean="0"/>
          </a:p>
          <a:p>
            <a:pPr eaLnBrk="1" hangingPunct="1">
              <a:buFontTx/>
              <a:buNone/>
            </a:pPr>
            <a:r>
              <a:rPr lang="en-US" sz="2800" b="1" smtClean="0"/>
              <a:t>Synonyms</a:t>
            </a:r>
            <a:r>
              <a:rPr lang="en-US" sz="2800" smtClean="0"/>
              <a:t>: commotion, turmoil, unrest</a:t>
            </a:r>
          </a:p>
          <a:p>
            <a:pPr eaLnBrk="1" hangingPunct="1">
              <a:buFontTx/>
              <a:buNone/>
            </a:pPr>
            <a:r>
              <a:rPr lang="en-US" sz="3000" b="1" smtClean="0"/>
              <a:t>Antonyms</a:t>
            </a:r>
            <a:r>
              <a:rPr lang="en-US" sz="3000" smtClean="0"/>
              <a:t>: peace and quiet, tranquility, placidity</a:t>
            </a:r>
          </a:p>
        </p:txBody>
      </p:sp>
      <p:pic>
        <p:nvPicPr>
          <p:cNvPr id="22531" name="Picture 10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1371600"/>
            <a:ext cx="2362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2" name="Picture 10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990600"/>
            <a:ext cx="4140200" cy="279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114800" cy="1143000"/>
          </a:xfrm>
        </p:spPr>
        <p:txBody>
          <a:bodyPr/>
          <a:lstStyle/>
          <a:p>
            <a:pPr eaLnBrk="1" hangingPunct="1"/>
            <a:r>
              <a:rPr lang="en-US" smtClean="0"/>
              <a:t>Inadvertent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191000"/>
            <a:ext cx="9144000" cy="2667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smtClean="0"/>
              <a:t>(</a:t>
            </a:r>
            <a:r>
              <a:rPr lang="en-US" sz="2800" b="1" smtClean="0"/>
              <a:t>adjective</a:t>
            </a:r>
            <a:r>
              <a:rPr lang="en-US" sz="2800" smtClean="0"/>
              <a:t>) resulting from or marked by lack of attention; unintentional, accidental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b="1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 smtClean="0"/>
              <a:t>Synonyms</a:t>
            </a:r>
            <a:r>
              <a:rPr lang="en-US" sz="2800" smtClean="0"/>
              <a:t>: accidental, unconsidered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 smtClean="0"/>
              <a:t>Antonyms</a:t>
            </a:r>
            <a:r>
              <a:rPr lang="en-US" sz="2800" smtClean="0"/>
              <a:t>: deliberate, intentional, premeditated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000" b="1" smtClean="0"/>
          </a:p>
        </p:txBody>
      </p:sp>
      <p:pic>
        <p:nvPicPr>
          <p:cNvPr id="23555" name="Picture 10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609600"/>
            <a:ext cx="2824163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6" name="Picture 10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990600"/>
            <a:ext cx="3505200" cy="312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419600"/>
            <a:ext cx="9144000" cy="2438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(</a:t>
            </a:r>
            <a:r>
              <a:rPr lang="en-US" b="1" smtClean="0"/>
              <a:t>adjective</a:t>
            </a:r>
            <a:r>
              <a:rPr lang="en-US" smtClean="0"/>
              <a:t>) existing in name only, not real; too small to be considered or taken seriously</a:t>
            </a:r>
            <a:endParaRPr lang="en-US" smtClean="0">
              <a:solidFill>
                <a:srgbClr val="BFBFBF"/>
              </a:solidFill>
            </a:endParaRPr>
          </a:p>
          <a:p>
            <a:pPr eaLnBrk="1" hangingPunct="1">
              <a:buFontTx/>
              <a:buNone/>
            </a:pPr>
            <a:r>
              <a:rPr lang="en-US" b="1" smtClean="0"/>
              <a:t>Synonyms</a:t>
            </a:r>
            <a:r>
              <a:rPr lang="en-US" smtClean="0"/>
              <a:t>: titular, token, trifling, inconsequential</a:t>
            </a:r>
          </a:p>
          <a:p>
            <a:pPr eaLnBrk="1" hangingPunct="1">
              <a:buFontTx/>
              <a:buNone/>
            </a:pPr>
            <a:r>
              <a:rPr lang="en-US" b="1" smtClean="0"/>
              <a:t>Antonyms:</a:t>
            </a:r>
            <a:r>
              <a:rPr lang="en-US" smtClean="0"/>
              <a:t> real, actual, exorbitant, excessive</a:t>
            </a:r>
            <a:endParaRPr lang="en-US" sz="3600" smtClean="0"/>
          </a:p>
        </p:txBody>
      </p:sp>
      <p:sp>
        <p:nvSpPr>
          <p:cNvPr id="24578" name="TextBox 3"/>
          <p:cNvSpPr txBox="1">
            <a:spLocks noChangeArrowheads="1"/>
          </p:cNvSpPr>
          <p:nvPr/>
        </p:nvSpPr>
        <p:spPr bwMode="auto">
          <a:xfrm>
            <a:off x="0" y="0"/>
            <a:ext cx="441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/>
              <a:t>Nominal</a:t>
            </a:r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371600"/>
            <a:ext cx="3048000" cy="202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371600"/>
            <a:ext cx="2743200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114800" cy="1143000"/>
          </a:xfrm>
        </p:spPr>
        <p:txBody>
          <a:bodyPr/>
          <a:lstStyle/>
          <a:p>
            <a:pPr eaLnBrk="1" hangingPunct="1"/>
            <a:r>
              <a:rPr lang="en-US" smtClean="0"/>
              <a:t>Noncommittal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114800"/>
            <a:ext cx="9144000" cy="2743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(</a:t>
            </a:r>
            <a:r>
              <a:rPr lang="en-US" b="1" smtClean="0"/>
              <a:t>Adjective</a:t>
            </a:r>
            <a:r>
              <a:rPr lang="en-US" smtClean="0"/>
              <a:t>) not decisive or definite; unwilling to take a clear position or to say yes or no</a:t>
            </a:r>
          </a:p>
          <a:p>
            <a:pPr eaLnBrk="1" hangingPunct="1">
              <a:buFontTx/>
              <a:buNone/>
            </a:pPr>
            <a:r>
              <a:rPr lang="en-US" b="1" smtClean="0"/>
              <a:t>Synonyms</a:t>
            </a:r>
            <a:r>
              <a:rPr lang="en-US" smtClean="0"/>
              <a:t>: cagey, uninformative, playing it safe, playing it close to the vest</a:t>
            </a:r>
          </a:p>
          <a:p>
            <a:pPr eaLnBrk="1" hangingPunct="1">
              <a:buFontTx/>
              <a:buNone/>
            </a:pPr>
            <a:r>
              <a:rPr lang="en-US" b="1" smtClean="0"/>
              <a:t>Antonyms: </a:t>
            </a:r>
            <a:r>
              <a:rPr lang="en-US" smtClean="0"/>
              <a:t>positive, definite, committed</a:t>
            </a:r>
            <a:endParaRPr lang="en-US" b="1" smtClean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228600"/>
            <a:ext cx="4419600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949450"/>
            <a:ext cx="2057400" cy="159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114800" cy="1143000"/>
          </a:xfrm>
        </p:spPr>
        <p:txBody>
          <a:bodyPr/>
          <a:lstStyle/>
          <a:p>
            <a:pPr eaLnBrk="1" hangingPunct="1"/>
            <a:r>
              <a:rPr lang="en-US" smtClean="0"/>
              <a:t>Peculate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114800"/>
            <a:ext cx="9144000" cy="2743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(</a:t>
            </a:r>
            <a:r>
              <a:rPr lang="en-US" b="1" smtClean="0"/>
              <a:t>verb</a:t>
            </a:r>
            <a:r>
              <a:rPr lang="en-US" smtClean="0"/>
              <a:t>) to steal something that has been given into one’s trust; to take improperly for one’s own use</a:t>
            </a:r>
          </a:p>
          <a:p>
            <a:pPr eaLnBrk="1" hangingPunct="1">
              <a:buFontTx/>
              <a:buNone/>
            </a:pPr>
            <a:r>
              <a:rPr lang="en-US" b="1" smtClean="0"/>
              <a:t>Synonyms</a:t>
            </a:r>
            <a:r>
              <a:rPr lang="en-US" smtClean="0"/>
              <a:t>: embezzle, defraud, misappropriate</a:t>
            </a: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533400"/>
            <a:ext cx="4343400" cy="308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114800" cy="1143000"/>
          </a:xfrm>
        </p:spPr>
        <p:txBody>
          <a:bodyPr/>
          <a:lstStyle/>
          <a:p>
            <a:pPr eaLnBrk="1" hangingPunct="1"/>
            <a:r>
              <a:rPr lang="en-US" smtClean="0"/>
              <a:t>Proclivity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876800"/>
            <a:ext cx="9144000" cy="1981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smtClean="0"/>
              <a:t>(</a:t>
            </a:r>
            <a:r>
              <a:rPr lang="en-US" sz="2800" b="1" smtClean="0"/>
              <a:t>noun</a:t>
            </a:r>
            <a:r>
              <a:rPr lang="en-US" sz="2800" smtClean="0"/>
              <a:t>) a natural or habitual inclination or tendency (especially of human character or behavior) </a:t>
            </a:r>
          </a:p>
          <a:p>
            <a:pPr eaLnBrk="1" hangingPunct="1">
              <a:buFontTx/>
              <a:buNone/>
            </a:pPr>
            <a:r>
              <a:rPr lang="en-US" sz="2800" b="1" smtClean="0"/>
              <a:t>Synonyms</a:t>
            </a:r>
            <a:r>
              <a:rPr lang="en-US" sz="2800" smtClean="0"/>
              <a:t>: natural bent, penchant, propensity</a:t>
            </a:r>
          </a:p>
          <a:p>
            <a:pPr eaLnBrk="1" hangingPunct="1">
              <a:buFontTx/>
              <a:buNone/>
            </a:pPr>
            <a:r>
              <a:rPr lang="en-US" sz="2800" b="1" smtClean="0"/>
              <a:t>Antonyms</a:t>
            </a:r>
            <a:r>
              <a:rPr lang="en-US" sz="2800" smtClean="0"/>
              <a:t>: inability or incapacity</a:t>
            </a:r>
          </a:p>
        </p:txBody>
      </p:sp>
      <p:sp>
        <p:nvSpPr>
          <p:cNvPr id="27651" name="Text Box 6"/>
          <p:cNvSpPr txBox="1">
            <a:spLocks noChangeArrowheads="1"/>
          </p:cNvSpPr>
          <p:nvPr/>
        </p:nvSpPr>
        <p:spPr bwMode="auto">
          <a:xfrm>
            <a:off x="228600" y="1143000"/>
            <a:ext cx="350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457200"/>
            <a:ext cx="4013200" cy="401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038600" cy="1143000"/>
          </a:xfrm>
        </p:spPr>
        <p:txBody>
          <a:bodyPr/>
          <a:lstStyle/>
          <a:p>
            <a:pPr eaLnBrk="1" hangingPunct="1"/>
            <a:r>
              <a:rPr lang="en-US" smtClean="0"/>
              <a:t>Sangfroid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572000"/>
            <a:ext cx="9144000" cy="2286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mtClean="0"/>
              <a:t>(</a:t>
            </a:r>
            <a:r>
              <a:rPr lang="en-US" b="1" smtClean="0"/>
              <a:t>noun</a:t>
            </a:r>
            <a:r>
              <a:rPr lang="en-US" smtClean="0"/>
              <a:t>) composure or coolness, especially in trying circumstances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b="1" smtClean="0"/>
              <a:t>Synonyms</a:t>
            </a:r>
            <a:r>
              <a:rPr lang="en-US" smtClean="0"/>
              <a:t>: poise, self-assurance, equanimity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b="1" smtClean="0"/>
              <a:t>Antonyms</a:t>
            </a:r>
            <a:r>
              <a:rPr lang="en-US" smtClean="0"/>
              <a:t>: excitability, hysteria, flappability</a:t>
            </a:r>
          </a:p>
        </p:txBody>
      </p:sp>
      <p:sp>
        <p:nvSpPr>
          <p:cNvPr id="28675" name="Text Box 6"/>
          <p:cNvSpPr txBox="1">
            <a:spLocks noChangeArrowheads="1"/>
          </p:cNvSpPr>
          <p:nvPr/>
        </p:nvSpPr>
        <p:spPr bwMode="auto">
          <a:xfrm>
            <a:off x="381000" y="1143000"/>
            <a:ext cx="3810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 sz="3200"/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381000"/>
            <a:ext cx="2692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371600"/>
            <a:ext cx="42291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114800" cy="1143000"/>
          </a:xfrm>
        </p:spPr>
        <p:txBody>
          <a:bodyPr/>
          <a:lstStyle/>
          <a:p>
            <a:pPr eaLnBrk="1" hangingPunct="1"/>
            <a:r>
              <a:rPr lang="en-US" smtClean="0"/>
              <a:t>Seditious</a:t>
            </a:r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038600"/>
            <a:ext cx="9144000" cy="2819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smtClean="0"/>
              <a:t>(</a:t>
            </a:r>
            <a:r>
              <a:rPr lang="en-US" sz="2800" b="1" smtClean="0"/>
              <a:t>adjective</a:t>
            </a:r>
            <a:r>
              <a:rPr lang="en-US" sz="2800" smtClean="0"/>
              <a:t>) resistant to lawful authority; having the purpose of overthrowing an established government. </a:t>
            </a:r>
          </a:p>
          <a:p>
            <a:pPr eaLnBrk="1" hangingPunct="1">
              <a:buFontTx/>
              <a:buNone/>
            </a:pPr>
            <a:r>
              <a:rPr lang="en-US" sz="2800" b="1" smtClean="0"/>
              <a:t>Synonyms</a:t>
            </a:r>
            <a:r>
              <a:rPr lang="en-US" sz="2800" smtClean="0"/>
              <a:t>: mutinous, rebellious, subversive</a:t>
            </a:r>
          </a:p>
          <a:p>
            <a:pPr eaLnBrk="1" hangingPunct="1">
              <a:buFontTx/>
              <a:buNone/>
            </a:pPr>
            <a:r>
              <a:rPr lang="en-US" sz="2800" b="1" smtClean="0"/>
              <a:t>Antonyms</a:t>
            </a:r>
            <a:r>
              <a:rPr lang="en-US" sz="2800" smtClean="0"/>
              <a:t>: supportive, loyal, faithful, allegiant</a:t>
            </a: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381000"/>
            <a:ext cx="271303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70300" y="1752600"/>
            <a:ext cx="15113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371600"/>
            <a:ext cx="3251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648200"/>
            <a:ext cx="9144000" cy="68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smtClean="0"/>
              <a:t>(</a:t>
            </a:r>
            <a:r>
              <a:rPr lang="en-US" sz="2800" b="1" smtClean="0"/>
              <a:t>adjective</a:t>
            </a:r>
            <a:r>
              <a:rPr lang="en-US" sz="2800" smtClean="0"/>
              <a:t>) thin, slender, not dense; lacking clarity or sharpness; of slight importance or significance; lacking a sound basis, poorly supported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 smtClean="0"/>
              <a:t>Synonyms: </a:t>
            </a:r>
            <a:r>
              <a:rPr lang="en-US" sz="2800" smtClean="0"/>
              <a:t>flimsy, insubstantial, vague, hazy</a:t>
            </a:r>
            <a:endParaRPr lang="en-US" sz="2800" b="1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 smtClean="0"/>
              <a:t>Antonyms: </a:t>
            </a:r>
            <a:r>
              <a:rPr lang="en-US" sz="2800" smtClean="0"/>
              <a:t>strong, solid, substantial, valid</a:t>
            </a: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114800" cy="1143000"/>
          </a:xfrm>
        </p:spPr>
        <p:txBody>
          <a:bodyPr/>
          <a:lstStyle/>
          <a:p>
            <a:pPr eaLnBrk="1" hangingPunct="1"/>
            <a:r>
              <a:rPr lang="en-US" smtClean="0"/>
              <a:t>Tenuous</a:t>
            </a: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457200"/>
            <a:ext cx="3746500" cy="339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524000"/>
            <a:ext cx="2636838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114800" cy="1143000"/>
          </a:xfrm>
        </p:spPr>
        <p:txBody>
          <a:bodyPr/>
          <a:lstStyle/>
          <a:p>
            <a:pPr eaLnBrk="1" hangingPunct="1"/>
            <a:r>
              <a:rPr lang="en-US" smtClean="0"/>
              <a:t>vitriolic</a:t>
            </a:r>
          </a:p>
        </p:txBody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200400"/>
            <a:ext cx="9144000" cy="36576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sz="2800" smtClean="0"/>
          </a:p>
          <a:p>
            <a:pPr eaLnBrk="1" hangingPunct="1">
              <a:buFontTx/>
              <a:buNone/>
            </a:pPr>
            <a:r>
              <a:rPr lang="en-US" sz="2800" smtClean="0"/>
              <a:t>(</a:t>
            </a:r>
            <a:r>
              <a:rPr lang="en-US" b="1" smtClean="0"/>
              <a:t>Adjective</a:t>
            </a:r>
            <a:r>
              <a:rPr lang="en-US" smtClean="0"/>
              <a:t>) bitter, sarcastic; highly caustic or biting (like a strong acid)</a:t>
            </a:r>
          </a:p>
          <a:p>
            <a:pPr eaLnBrk="1" hangingPunct="1">
              <a:buFontTx/>
              <a:buNone/>
            </a:pPr>
            <a:endParaRPr lang="en-US" sz="2800" b="1" smtClean="0"/>
          </a:p>
          <a:p>
            <a:pPr eaLnBrk="1" hangingPunct="1">
              <a:buFontTx/>
              <a:buNone/>
            </a:pPr>
            <a:r>
              <a:rPr lang="en-US" sz="2800" b="1" smtClean="0"/>
              <a:t>Synonyms</a:t>
            </a:r>
            <a:r>
              <a:rPr lang="en-US" sz="2800" smtClean="0"/>
              <a:t>: withering, acerbic, mordant</a:t>
            </a:r>
          </a:p>
          <a:p>
            <a:pPr eaLnBrk="1" hangingPunct="1">
              <a:buFontTx/>
              <a:buNone/>
            </a:pPr>
            <a:r>
              <a:rPr lang="en-US" sz="2800" b="1" smtClean="0"/>
              <a:t>Antonyms: </a:t>
            </a:r>
            <a:r>
              <a:rPr lang="en-US" sz="2800" smtClean="0"/>
              <a:t>bland, saccharine, honeyed, sugary</a:t>
            </a: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19200"/>
            <a:ext cx="17145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914400"/>
            <a:ext cx="2197100" cy="178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533400"/>
            <a:ext cx="2819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114800" cy="1143000"/>
          </a:xfrm>
        </p:spPr>
        <p:txBody>
          <a:bodyPr/>
          <a:lstStyle/>
          <a:p>
            <a:pPr eaLnBrk="1" hangingPunct="1"/>
            <a:r>
              <a:rPr lang="en-US" smtClean="0"/>
              <a:t>Acculturation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657600"/>
            <a:ext cx="9144000" cy="32004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smtClean="0"/>
          </a:p>
          <a:p>
            <a:pPr eaLnBrk="1" hangingPunct="1">
              <a:buFontTx/>
              <a:buNone/>
            </a:pPr>
            <a:r>
              <a:rPr lang="en-US" smtClean="0"/>
              <a:t>(</a:t>
            </a:r>
            <a:r>
              <a:rPr lang="en-US" b="1" smtClean="0"/>
              <a:t>noun</a:t>
            </a:r>
            <a:r>
              <a:rPr lang="en-US" smtClean="0"/>
              <a:t>) the modification of the social patterns, traits, or structures of one group or society by contact with those of another; the resultant blend</a:t>
            </a:r>
          </a:p>
          <a:p>
            <a:pPr eaLnBrk="1" hangingPunct="1">
              <a:buFontTx/>
              <a:buNone/>
            </a:pPr>
            <a:r>
              <a:rPr lang="en-US" b="1" smtClean="0"/>
              <a:t>Synonym</a:t>
            </a:r>
            <a:r>
              <a:rPr lang="en-US" smtClean="0"/>
              <a:t>: adaptation </a:t>
            </a:r>
          </a:p>
        </p:txBody>
      </p:sp>
      <p:pic>
        <p:nvPicPr>
          <p:cNvPr id="14339" name="Picture 2" descr="http://upload.wikimedia.org/wikipedia/commons/thumb/a/a4/Assmilation_of_Native_Americans.jpg/295px-Assmilation_of_Native_Americans.jpg">
            <a:hlinkClick r:id="rId2" tooltip="Portrait of Native Americans from the Cherokee, Cheyenne, Choctaw, Comanche, Iroquois, and Muscogee tribes in American attire. Photos dates from 1868 to 1924.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1763" y="228600"/>
            <a:ext cx="3008312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 descr="http://luv2hateu.files.wordpress.com/2008/12/2001_save_the_last_dance_0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1143000"/>
            <a:ext cx="2057400" cy="308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114800" cy="1143000"/>
          </a:xfrm>
        </p:spPr>
        <p:txBody>
          <a:bodyPr/>
          <a:lstStyle/>
          <a:p>
            <a:pPr eaLnBrk="1" hangingPunct="1"/>
            <a:r>
              <a:rPr lang="en-US" smtClean="0"/>
              <a:t>Wheedle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657600"/>
            <a:ext cx="9144000" cy="3200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US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(</a:t>
            </a:r>
            <a:r>
              <a:rPr lang="en-US" b="1" smtClean="0"/>
              <a:t>verb</a:t>
            </a:r>
            <a:r>
              <a:rPr lang="en-US" smtClean="0"/>
              <a:t>)  to use coaxing or flattery to gain some desired end</a:t>
            </a:r>
            <a:endParaRPr lang="en-US" b="1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smtClean="0"/>
              <a:t>Synonyms</a:t>
            </a:r>
            <a:r>
              <a:rPr lang="en-US" smtClean="0"/>
              <a:t>: cajole, inveigle, soft-soap, sweet-talk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smtClean="0"/>
              <a:t>Antonyms</a:t>
            </a:r>
            <a:r>
              <a:rPr lang="en-US" smtClean="0"/>
              <a:t>: coerce, browbeat, intimidate, strong-arm</a:t>
            </a:r>
            <a:endParaRPr lang="en-US" sz="2800" smtClean="0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52400"/>
            <a:ext cx="2643188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4738" y="1143000"/>
            <a:ext cx="2811462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114800" cy="1143000"/>
          </a:xfrm>
        </p:spPr>
        <p:txBody>
          <a:bodyPr/>
          <a:lstStyle/>
          <a:p>
            <a:pPr eaLnBrk="1" hangingPunct="1"/>
            <a:r>
              <a:rPr lang="en-US" smtClean="0"/>
              <a:t>Adventitious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962400"/>
            <a:ext cx="9144000" cy="2895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(</a:t>
            </a:r>
            <a:r>
              <a:rPr lang="en-US" b="1" smtClean="0"/>
              <a:t>adjective) </a:t>
            </a:r>
            <a:r>
              <a:rPr lang="en-US" smtClean="0"/>
              <a:t>resulting from chance rather than from an inherent cause or character; accidental, not essential (</a:t>
            </a:r>
            <a:r>
              <a:rPr lang="en-US" i="1" smtClean="0"/>
              <a:t>medicine</a:t>
            </a:r>
            <a:r>
              <a:rPr lang="en-US" smtClean="0"/>
              <a:t>) acquired, not congenital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 smtClean="0"/>
              <a:t>Synonyms</a:t>
            </a:r>
            <a:r>
              <a:rPr lang="en-US" sz="2800" smtClean="0"/>
              <a:t>: extrinsic, incidental, fortuitous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 smtClean="0"/>
              <a:t>Antonyms</a:t>
            </a:r>
            <a:r>
              <a:rPr lang="en-US" sz="2800" smtClean="0"/>
              <a:t>: essential, intrinsic, inherent, congenital</a:t>
            </a:r>
          </a:p>
        </p:txBody>
      </p:sp>
      <p:pic>
        <p:nvPicPr>
          <p:cNvPr id="15363" name="Picture 2" descr="http://img.tfd.com/wn/3B/17EC1B-adventitiou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1371600"/>
            <a:ext cx="244951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 descr="http://ibtf.files.wordpress.com/2009/05/chestcn96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828800"/>
            <a:ext cx="2336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6" descr="http://www.yesicanusechopsticks.com/thesequel/photos/journal-pics/incident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457200"/>
            <a:ext cx="3100388" cy="303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114800" cy="1143000"/>
          </a:xfrm>
        </p:spPr>
        <p:txBody>
          <a:bodyPr/>
          <a:lstStyle/>
          <a:p>
            <a:pPr eaLnBrk="1" hangingPunct="1"/>
            <a:r>
              <a:rPr lang="en-US" smtClean="0"/>
              <a:t>Ascribe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191000"/>
            <a:ext cx="9144000" cy="2667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(</a:t>
            </a:r>
            <a:r>
              <a:rPr lang="en-US" b="1" smtClean="0"/>
              <a:t>verb</a:t>
            </a:r>
            <a:r>
              <a:rPr lang="en-US" smtClean="0"/>
              <a:t>) to assign or refer to (as a cause or source), attribute</a:t>
            </a:r>
          </a:p>
          <a:p>
            <a:pPr eaLnBrk="1" hangingPunct="1">
              <a:buFontTx/>
              <a:buNone/>
            </a:pPr>
            <a:r>
              <a:rPr lang="en-US" b="1" smtClean="0"/>
              <a:t>Synonyms</a:t>
            </a:r>
            <a:r>
              <a:rPr lang="en-US" smtClean="0"/>
              <a:t>: impute, credit, attribute</a:t>
            </a:r>
          </a:p>
        </p:txBody>
      </p:sp>
      <p:pic>
        <p:nvPicPr>
          <p:cNvPr id="16387" name="Picture 2" descr="http://graphics8.nytimes.com/images/2006/05/04/sports/04woods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228600"/>
            <a:ext cx="396240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 descr="http://slam.canoe.ca/Slam/Football/NFL/Games/2009/09/14/f091401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990600"/>
            <a:ext cx="2857500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114800" cy="1143000"/>
          </a:xfrm>
        </p:spPr>
        <p:txBody>
          <a:bodyPr/>
          <a:lstStyle/>
          <a:p>
            <a:pPr eaLnBrk="1" hangingPunct="1"/>
            <a:r>
              <a:rPr lang="en-US" smtClean="0"/>
              <a:t>Circuitous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581400"/>
            <a:ext cx="9144000" cy="3276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US" b="1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smtClean="0"/>
              <a:t>(adjective) </a:t>
            </a:r>
            <a:r>
              <a:rPr lang="en-US" smtClean="0"/>
              <a:t>roundabout, not direct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b="1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smtClean="0"/>
              <a:t>Synonyms</a:t>
            </a:r>
            <a:r>
              <a:rPr lang="en-US" smtClean="0"/>
              <a:t>: indirect, meandering, winding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smtClean="0"/>
              <a:t>Antonyms</a:t>
            </a:r>
            <a:r>
              <a:rPr lang="en-US" smtClean="0"/>
              <a:t>: straight, direct, as the crow flies</a:t>
            </a:r>
          </a:p>
        </p:txBody>
      </p:sp>
      <p:pic>
        <p:nvPicPr>
          <p:cNvPr id="17411" name="Picture 2" descr="http://media.collegepublisher.com/media/paper144/stills/q92640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304800"/>
            <a:ext cx="2438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 descr="http://www.weboword.com/wp-content/uploads/2009/05/circuitou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990600"/>
            <a:ext cx="4343400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114800" cy="1143000"/>
          </a:xfrm>
        </p:spPr>
        <p:txBody>
          <a:bodyPr/>
          <a:lstStyle/>
          <a:p>
            <a:pPr eaLnBrk="1" hangingPunct="1"/>
            <a:r>
              <a:rPr lang="en-US" smtClean="0"/>
              <a:t>Commiserate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724400"/>
            <a:ext cx="9144000" cy="2133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(</a:t>
            </a:r>
            <a:r>
              <a:rPr lang="en-US" b="1" smtClean="0"/>
              <a:t>verb</a:t>
            </a:r>
            <a:r>
              <a:rPr lang="en-US" smtClean="0"/>
              <a:t>) to sympathize with, have pity or sorrow for, share a feeling of distress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smtClean="0"/>
              <a:t>Synonyms: </a:t>
            </a:r>
            <a:r>
              <a:rPr lang="en-US" smtClean="0"/>
              <a:t>feel sorry for, empathize</a:t>
            </a:r>
            <a:endParaRPr lang="en-US" sz="24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smtClean="0"/>
              <a:t>Antonyms: </a:t>
            </a:r>
            <a:r>
              <a:rPr lang="en-US" smtClean="0"/>
              <a:t>feel no sympathy for</a:t>
            </a:r>
            <a:endParaRPr lang="en-US" sz="2400" smtClean="0"/>
          </a:p>
        </p:txBody>
      </p:sp>
      <p:pic>
        <p:nvPicPr>
          <p:cNvPr id="18435" name="Picture 2" descr="http://www.rhul.ac.uk/visitors-guide/images/sympathy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295400"/>
            <a:ext cx="2867025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http://img2.photographersdirect.com/img/21621/wm/pd15994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381000"/>
            <a:ext cx="2743200" cy="411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876800"/>
            <a:ext cx="9144000" cy="1981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(</a:t>
            </a:r>
            <a:r>
              <a:rPr lang="en-US" b="1" smtClean="0"/>
              <a:t>verb</a:t>
            </a:r>
            <a:r>
              <a:rPr lang="en-US" smtClean="0"/>
              <a:t>) to direct or order; to prescribe a course of action in an authoritative way; to prohibit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smtClean="0"/>
              <a:t>Synonyms</a:t>
            </a:r>
            <a:r>
              <a:rPr lang="en-US" smtClean="0"/>
              <a:t>: bid, charge, command, adjure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smtClean="0"/>
              <a:t>Antonyms</a:t>
            </a:r>
            <a:r>
              <a:rPr lang="en-US" smtClean="0"/>
              <a:t>: allow, permit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038600" cy="1143000"/>
          </a:xfrm>
        </p:spPr>
        <p:txBody>
          <a:bodyPr/>
          <a:lstStyle/>
          <a:p>
            <a:pPr eaLnBrk="1" hangingPunct="1"/>
            <a:r>
              <a:rPr lang="en-US" smtClean="0"/>
              <a:t>Enjoin</a:t>
            </a:r>
          </a:p>
        </p:txBody>
      </p:sp>
      <p:pic>
        <p:nvPicPr>
          <p:cNvPr id="19459" name="Picture 2" descr="http://www.thespoof.com/sitepics/celebs/ACF51B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304800"/>
            <a:ext cx="3200400" cy="394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http://us.movies1.yimg.com/movies.yahoo.com/images/hv/photo/movie_pix/universal_pictures/kicking___screaming/_group_photos/mike_ditka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676400"/>
            <a:ext cx="3429000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114800" cy="1143000"/>
          </a:xfrm>
        </p:spPr>
        <p:txBody>
          <a:bodyPr/>
          <a:lstStyle/>
          <a:p>
            <a:pPr eaLnBrk="1" hangingPunct="1"/>
            <a:r>
              <a:rPr lang="en-US" smtClean="0"/>
              <a:t>Expedite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876800"/>
            <a:ext cx="9144000" cy="1981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(</a:t>
            </a:r>
            <a:r>
              <a:rPr lang="en-US" b="1" smtClean="0"/>
              <a:t>verb</a:t>
            </a:r>
            <a:r>
              <a:rPr lang="en-US" smtClean="0"/>
              <a:t>) to make easy, cause to progress faster</a:t>
            </a:r>
          </a:p>
          <a:p>
            <a:pPr eaLnBrk="1" hangingPunct="1">
              <a:buFontTx/>
              <a:buNone/>
            </a:pPr>
            <a:r>
              <a:rPr lang="en-US" b="1" smtClean="0"/>
              <a:t>Synonyms:</a:t>
            </a:r>
            <a:r>
              <a:rPr lang="en-US" smtClean="0"/>
              <a:t> accelerate, facilitate, speed up</a:t>
            </a:r>
          </a:p>
          <a:p>
            <a:pPr eaLnBrk="1" hangingPunct="1">
              <a:buFontTx/>
              <a:buNone/>
            </a:pPr>
            <a:r>
              <a:rPr lang="en-US" b="1" smtClean="0"/>
              <a:t>Antonyms:</a:t>
            </a:r>
            <a:r>
              <a:rPr lang="en-US" smtClean="0"/>
              <a:t> hinder, hamper, impede, obstruct</a:t>
            </a:r>
            <a:endParaRPr lang="en-US" b="1" smtClean="0"/>
          </a:p>
          <a:p>
            <a:pPr eaLnBrk="1" hangingPunct="1">
              <a:buFontTx/>
              <a:buNone/>
            </a:pPr>
            <a:endParaRPr lang="en-US" smtClean="0"/>
          </a:p>
        </p:txBody>
      </p:sp>
      <p:pic>
        <p:nvPicPr>
          <p:cNvPr id="20483" name="Picture 2" descr="http://www.tonkinprecision.com/images/Tractor/Freightliner/M2%20Expedite/ma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762000"/>
            <a:ext cx="523875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 descr="http://mexico.vg/wp-content/uploads/2008/02/passport-mexic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143000"/>
            <a:ext cx="2921000" cy="366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114800" cy="1143000"/>
          </a:xfrm>
        </p:spPr>
        <p:txBody>
          <a:bodyPr/>
          <a:lstStyle/>
          <a:p>
            <a:pPr eaLnBrk="1" hangingPunct="1"/>
            <a:r>
              <a:rPr lang="en-US" smtClean="0"/>
              <a:t>Expiate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876800"/>
            <a:ext cx="9144000" cy="1981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(</a:t>
            </a:r>
            <a:r>
              <a:rPr lang="en-US" b="1" smtClean="0"/>
              <a:t>verb</a:t>
            </a:r>
            <a:r>
              <a:rPr lang="en-US" smtClean="0"/>
              <a:t>) to make amends, make up for; to avert</a:t>
            </a:r>
          </a:p>
          <a:p>
            <a:pPr eaLnBrk="1" hangingPunct="1">
              <a:buFontTx/>
              <a:buNone/>
            </a:pPr>
            <a:r>
              <a:rPr lang="en-US" b="1" smtClean="0"/>
              <a:t>Synonyms:</a:t>
            </a:r>
            <a:r>
              <a:rPr lang="en-US" smtClean="0"/>
              <a:t> redeem, make amends for, atone, make reparation</a:t>
            </a:r>
            <a:endParaRPr lang="en-US" b="1" smtClean="0"/>
          </a:p>
        </p:txBody>
      </p:sp>
      <p:pic>
        <p:nvPicPr>
          <p:cNvPr id="21507" name="Picture 2" descr="http://images.cnhi.zope.net/images_sizedimage_101165747/l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2950" y="304800"/>
            <a:ext cx="42672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 descr="http://img.tfd.com/wn/BD/C1237-expia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838200"/>
            <a:ext cx="1876425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6" descr="http://www.bookcaseangel.com/images/zebralionhu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6988" y="2514600"/>
            <a:ext cx="3103562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TextBox 6"/>
          <p:cNvSpPr txBox="1">
            <a:spLocks noChangeArrowheads="1"/>
          </p:cNvSpPr>
          <p:nvPr/>
        </p:nvSpPr>
        <p:spPr bwMode="auto">
          <a:xfrm>
            <a:off x="2971800" y="2667000"/>
            <a:ext cx="1225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latin typeface="Adobe Caslon Pro Bold" charset="0"/>
              </a:rPr>
              <a:t>Hug it out!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2346</TotalTime>
  <Words>677</Words>
  <Application>Microsoft Office PowerPoint</Application>
  <PresentationFormat>On-screen Show (4:3)</PresentationFormat>
  <Paragraphs>86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Default Design</vt:lpstr>
      <vt:lpstr>Abominate</vt:lpstr>
      <vt:lpstr>Acculturation</vt:lpstr>
      <vt:lpstr>Adventitious</vt:lpstr>
      <vt:lpstr>Ascribe</vt:lpstr>
      <vt:lpstr>Circuitous</vt:lpstr>
      <vt:lpstr>Commiserate</vt:lpstr>
      <vt:lpstr>Enjoin</vt:lpstr>
      <vt:lpstr>Expedite</vt:lpstr>
      <vt:lpstr>Expiate</vt:lpstr>
      <vt:lpstr>Ferment</vt:lpstr>
      <vt:lpstr>Inadvertent</vt:lpstr>
      <vt:lpstr>PowerPoint Presentation</vt:lpstr>
      <vt:lpstr>Noncommittal</vt:lpstr>
      <vt:lpstr>Peculate</vt:lpstr>
      <vt:lpstr>Proclivity</vt:lpstr>
      <vt:lpstr>Sangfroid</vt:lpstr>
      <vt:lpstr>Seditious</vt:lpstr>
      <vt:lpstr>Tenuous</vt:lpstr>
      <vt:lpstr>vitriolic</vt:lpstr>
      <vt:lpstr>Wheedle</vt:lpstr>
    </vt:vector>
  </TitlesOfParts>
  <Company> Governors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animosity</dc:title>
  <dc:creator>Jason </dc:creator>
  <cp:lastModifiedBy>LWHS</cp:lastModifiedBy>
  <cp:revision>94</cp:revision>
  <dcterms:created xsi:type="dcterms:W3CDTF">2009-01-16T01:42:30Z</dcterms:created>
  <dcterms:modified xsi:type="dcterms:W3CDTF">2013-10-03T15:06:27Z</dcterms:modified>
</cp:coreProperties>
</file>